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79" r:id="rId2"/>
    <p:sldId id="297" r:id="rId3"/>
    <p:sldId id="298" r:id="rId4"/>
    <p:sldId id="341" r:id="rId5"/>
    <p:sldId id="318" r:id="rId6"/>
    <p:sldId id="336" r:id="rId7"/>
    <p:sldId id="304" r:id="rId8"/>
    <p:sldId id="305" r:id="rId9"/>
    <p:sldId id="320" r:id="rId10"/>
    <p:sldId id="330" r:id="rId11"/>
    <p:sldId id="321" r:id="rId12"/>
    <p:sldId id="339" r:id="rId13"/>
    <p:sldId id="340" r:id="rId14"/>
    <p:sldId id="342" r:id="rId15"/>
    <p:sldId id="344" r:id="rId16"/>
    <p:sldId id="311" r:id="rId17"/>
    <p:sldId id="328" r:id="rId18"/>
    <p:sldId id="343" r:id="rId19"/>
    <p:sldId id="334" r:id="rId20"/>
    <p:sldId id="322" r:id="rId21"/>
    <p:sldId id="332" r:id="rId22"/>
    <p:sldId id="314" r:id="rId23"/>
    <p:sldId id="323" r:id="rId24"/>
    <p:sldId id="316" r:id="rId25"/>
    <p:sldId id="337" r:id="rId26"/>
    <p:sldId id="317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41"/>
            <p14:sldId id="318"/>
            <p14:sldId id="336"/>
            <p14:sldId id="304"/>
            <p14:sldId id="305"/>
            <p14:sldId id="320"/>
            <p14:sldId id="330"/>
            <p14:sldId id="321"/>
            <p14:sldId id="339"/>
            <p14:sldId id="340"/>
            <p14:sldId id="342"/>
            <p14:sldId id="344"/>
            <p14:sldId id="311"/>
            <p14:sldId id="328"/>
            <p14:sldId id="343"/>
            <p14:sldId id="334"/>
            <p14:sldId id="322"/>
            <p14:sldId id="332"/>
            <p14:sldId id="314"/>
            <p14:sldId id="323"/>
            <p14:sldId id="316"/>
            <p14:sldId id="337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cheng Li" initials="jL" lastIdx="9" clrIdx="0">
    <p:extLst>
      <p:ext uri="{19B8F6BF-5375-455C-9EA6-DF929625EA0E}">
        <p15:presenceInfo xmlns:p15="http://schemas.microsoft.com/office/powerpoint/2012/main" userId="05bd2958f2418b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FF"/>
    <a:srgbClr val="FF5E57"/>
    <a:srgbClr val="254FEB"/>
    <a:srgbClr val="F0F5FC"/>
    <a:srgbClr val="0A3CF5"/>
    <a:srgbClr val="0AE9F5"/>
    <a:srgbClr val="0A06A2"/>
    <a:srgbClr val="642FFF"/>
    <a:srgbClr val="F24B28"/>
    <a:srgbClr val="090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78994" autoAdjust="0"/>
  </p:normalViewPr>
  <p:slideViewPr>
    <p:cSldViewPr snapToGrid="0" snapToObjects="1">
      <p:cViewPr>
        <p:scale>
          <a:sx n="75" d="100"/>
          <a:sy n="75" d="100"/>
        </p:scale>
        <p:origin x="124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8719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731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65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83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7758C-57D0-ABFB-157E-73676613F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B65C3F-881C-ADF3-3D42-D5196E250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75539C-8296-108F-B407-0899BE36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FB170E-D517-6C78-7157-90EEDFA4B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60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86BC7-34D7-D022-00EC-77E45552A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4F3142-F5C5-F5EF-783D-73F7CA21C1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C14885-C58D-485F-13D5-949D73A6E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2A5AB-387A-F513-E6B4-AB5AE46D5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6938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424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182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E9207-EFA6-3FAB-8D19-486FDAB52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E7F71F-FAB4-323C-7771-CE22D968B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6C4263-FB41-7FD8-B476-5528B32F5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25A266-9BE4-6281-2924-96B66FE8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71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785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99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756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715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082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820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05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87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43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3BD2-1801-D60A-1D31-BAEF5EB8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B6952E-8634-17AF-B7B5-4110E0448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17CAA7-2BB6-9888-890E-834A1DE08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43FDF2-DDBD-D7F6-4508-B81875404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283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4653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0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20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6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125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5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5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ADEF89-816A-558F-99F9-2FFE1CD6855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3F11FA-CAD3-D8D5-F1C2-97E5197377B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5F2789-4707-A42C-42B7-5EA8D0C92F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1199B5-C766-DAA4-1116-D704CFD170B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255EE9-5897-012C-7373-6352EA124C5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8CEB755-6B4E-9D93-A3DC-6CC3092EDB0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4D0844-6EC8-1650-7313-66A9CFBA21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79AC47-0A47-0842-CF93-89F72D5A39E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CF7E20-4F86-2C6B-1E32-28BDB4DDC7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9C44F5-1EB6-38D2-0045-6FD7C558498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39.png"/><Relationship Id="rId5" Type="http://schemas.openxmlformats.org/officeDocument/2006/relationships/image" Target="../media/image14.png"/><Relationship Id="rId10" Type="http://schemas.openxmlformats.org/officeDocument/2006/relationships/image" Target="../media/image38.png"/><Relationship Id="rId4" Type="http://schemas.openxmlformats.org/officeDocument/2006/relationships/image" Target="../media/image13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image" Target="../media/image5.png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>
          <a:xfrm>
            <a:off x="726887" y="1751330"/>
            <a:ext cx="10579823" cy="1758950"/>
          </a:xfrm>
        </p:spPr>
        <p:txBody>
          <a:bodyPr/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DeviceShare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openKylin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设备共享协议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508954" y="391516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508954" y="4277754"/>
            <a:ext cx="3398520" cy="290195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508954" y="464033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508954" y="500355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508954" y="5367414"/>
            <a:ext cx="3398520" cy="29019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347122" y="3914928"/>
            <a:ext cx="1161805" cy="29036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347122" y="4277838"/>
            <a:ext cx="1161805" cy="290369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347122" y="4640186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347122" y="5003810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347122" y="5367434"/>
            <a:ext cx="1161805" cy="29037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D92AE-61DB-7FF1-5117-40146C8C26CF}"/>
              </a:ext>
            </a:extLst>
          </p:cNvPr>
          <p:cNvSpPr txBox="1"/>
          <p:nvPr/>
        </p:nvSpPr>
        <p:spPr>
          <a:xfrm>
            <a:off x="4020519" y="2779862"/>
            <a:ext cx="8284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跨平台、可扩展的多主机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设备共享协同智能解决方案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EC92E1-6204-3989-FBD8-1644C353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3" y="6226634"/>
            <a:ext cx="530576" cy="53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75739C-F513-8C24-B39C-2415C193B4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32B2A"/>
              </a:clrFrom>
              <a:clrTo>
                <a:srgbClr val="332B2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063" y="6277029"/>
            <a:ext cx="1625816" cy="4297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E7E0008-53BD-B656-C77A-C7CA3367B9DC}"/>
              </a:ext>
            </a:extLst>
          </p:cNvPr>
          <p:cNvSpPr txBox="1"/>
          <p:nvPr/>
        </p:nvSpPr>
        <p:spPr>
          <a:xfrm>
            <a:off x="2650342" y="6184193"/>
            <a:ext cx="293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双一流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zh-CN" altLang="en-US" sz="1600" dirty="0">
                <a:solidFill>
                  <a:schemeClr val="bg1"/>
                </a:solidFill>
              </a:rPr>
              <a:t>类建设高校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计算机学科</a:t>
            </a:r>
            <a:r>
              <a:rPr lang="en-US" altLang="zh-CN" sz="1600" dirty="0">
                <a:solidFill>
                  <a:schemeClr val="bg1"/>
                </a:solidFill>
              </a:rPr>
              <a:t>ESI</a:t>
            </a:r>
            <a:r>
              <a:rPr lang="zh-CN" altLang="en-US" sz="1600" dirty="0">
                <a:solidFill>
                  <a:schemeClr val="bg1"/>
                </a:solidFill>
              </a:rPr>
              <a:t>全球第七位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4AD90F1-0B36-7A43-A124-BF2A7BC3EBC1}"/>
              </a:ext>
            </a:extLst>
          </p:cNvPr>
          <p:cNvCxnSpPr/>
          <p:nvPr/>
        </p:nvCxnSpPr>
        <p:spPr>
          <a:xfrm>
            <a:off x="2660502" y="6277029"/>
            <a:ext cx="0" cy="42978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biNetS">
            <a:extLst>
              <a:ext uri="{FF2B5EF4-FFF2-40B4-BE49-F238E27FC236}">
                <a16:creationId xmlns:a16="http://schemas.microsoft.com/office/drawing/2014/main" id="{6D103422-A244-11CE-7F78-16A31D5D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910" y="6130440"/>
            <a:ext cx="1169676" cy="62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37ED12F-B990-7E4B-A3D2-13603EC85EF1}"/>
              </a:ext>
            </a:extLst>
          </p:cNvPr>
          <p:cNvGrpSpPr/>
          <p:nvPr/>
        </p:nvGrpSpPr>
        <p:grpSpPr>
          <a:xfrm>
            <a:off x="-231761" y="1514540"/>
            <a:ext cx="4211712" cy="4280616"/>
            <a:chOff x="1343039" y="1518993"/>
            <a:chExt cx="4211712" cy="428061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4E84176-05E2-B00D-6F07-853D7C177FE1}"/>
                </a:ext>
              </a:extLst>
            </p:cNvPr>
            <p:cNvSpPr txBox="1"/>
            <p:nvPr/>
          </p:nvSpPr>
          <p:spPr>
            <a:xfrm>
              <a:off x="1343039" y="1518993"/>
              <a:ext cx="4211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难点一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异构操作系统兼容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AF6FC49-94D7-48EB-D176-3559676B1260}"/>
                </a:ext>
              </a:extLst>
            </p:cNvPr>
            <p:cNvGrpSpPr/>
            <p:nvPr/>
          </p:nvGrpSpPr>
          <p:grpSpPr>
            <a:xfrm>
              <a:off x="2329791" y="2407092"/>
              <a:ext cx="2238207" cy="1861794"/>
              <a:chOff x="823017" y="3744861"/>
              <a:chExt cx="2701372" cy="2275282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4ED7F839-52BE-7B9E-4700-2EA0D67C5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1223" y="4406996"/>
                <a:ext cx="740218" cy="740218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654FFEFB-D8B4-4E26-2FCC-3E1BDB8AE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2901" y="4442918"/>
                <a:ext cx="740218" cy="740218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D8DC4187-CA5E-0758-3580-CE78A12CA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412" y="4469098"/>
                <a:ext cx="678116" cy="678116"/>
              </a:xfrm>
              <a:prstGeom prst="rect">
                <a:avLst/>
              </a:prstGeom>
            </p:spPr>
          </p:pic>
          <p:pic>
            <p:nvPicPr>
              <p:cNvPr id="21" name="Picture 2" descr="openKylin（开放麒麟）">
                <a:extLst>
                  <a:ext uri="{FF2B5EF4-FFF2-40B4-BE49-F238E27FC236}">
                    <a16:creationId xmlns:a16="http://schemas.microsoft.com/office/drawing/2014/main" id="{A88D57DE-D0D5-335A-3313-FE2628CD9A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688" y="3744861"/>
                <a:ext cx="2347528" cy="611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78D758F1-8AD1-A377-9494-DA8B1CDC8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7513" y="5441666"/>
                <a:ext cx="1766876" cy="374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6" descr="Wayland logo">
                <a:extLst>
                  <a:ext uri="{FF2B5EF4-FFF2-40B4-BE49-F238E27FC236}">
                    <a16:creationId xmlns:a16="http://schemas.microsoft.com/office/drawing/2014/main" id="{70758D71-98C6-6AD8-A9B1-3A49317E63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017" y="5178682"/>
                <a:ext cx="656340" cy="841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A45EFFC-7C0E-7F18-F48F-EC41846AE954}"/>
                </a:ext>
              </a:extLst>
            </p:cNvPr>
            <p:cNvSpPr txBox="1"/>
            <p:nvPr/>
          </p:nvSpPr>
          <p:spPr>
            <a:xfrm>
              <a:off x="1590675" y="4514577"/>
              <a:ext cx="3654428" cy="128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/>
                <a:t>外设</a:t>
              </a:r>
              <a:r>
                <a:rPr lang="en-US" altLang="zh-CN" dirty="0"/>
                <a:t>I/O</a:t>
              </a:r>
              <a:r>
                <a:rPr lang="zh-CN" altLang="en-US" dirty="0"/>
                <a:t>处理差异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en-US" altLang="zh-CN" dirty="0"/>
                <a:t>Wayland</a:t>
              </a:r>
              <a:r>
                <a:rPr lang="zh-CN" altLang="en-US" dirty="0"/>
                <a:t>严格的权限管理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异构操作系统间键盘编码差异</a:t>
              </a:r>
              <a:endParaRPr lang="en-US" altLang="zh-CN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8BAABEA-952B-75A2-24E9-BC3F9E521207}"/>
              </a:ext>
            </a:extLst>
          </p:cNvPr>
          <p:cNvGrpSpPr/>
          <p:nvPr/>
        </p:nvGrpSpPr>
        <p:grpSpPr>
          <a:xfrm>
            <a:off x="3188740" y="1533620"/>
            <a:ext cx="3688472" cy="4285069"/>
            <a:chOff x="6933809" y="1514540"/>
            <a:chExt cx="3688472" cy="428506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DD4C273-8FA8-921C-4C0A-EADA07098916}"/>
                </a:ext>
              </a:extLst>
            </p:cNvPr>
            <p:cNvSpPr txBox="1"/>
            <p:nvPr/>
          </p:nvSpPr>
          <p:spPr>
            <a:xfrm>
              <a:off x="6933809" y="1514540"/>
              <a:ext cx="3688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难点二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低延迟</a:t>
              </a:r>
              <a:r>
                <a:rPr lang="en-US" altLang="zh-CN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D75E9FC-97D6-8770-16D2-675A48807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66483" y="2425262"/>
              <a:ext cx="2066714" cy="165296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4A72DD-02B0-DD47-5FEE-FCAF939A4BED}"/>
                </a:ext>
              </a:extLst>
            </p:cNvPr>
            <p:cNvSpPr txBox="1"/>
            <p:nvPr/>
          </p:nvSpPr>
          <p:spPr>
            <a:xfrm>
              <a:off x="7094467" y="4514577"/>
              <a:ext cx="3184275" cy="1285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复杂网络环境</a:t>
              </a:r>
              <a:endParaRPr lang="en-US" altLang="zh-CN" sz="1800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频繁的内核态切换</a:t>
              </a:r>
              <a:endParaRPr lang="en-US" altLang="zh-CN" sz="1800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设备共享性能</a:t>
              </a:r>
              <a:r>
                <a:rPr lang="zh-CN" altLang="en-US" dirty="0"/>
                <a:t>保证</a:t>
              </a:r>
              <a:endParaRPr lang="en-US" altLang="zh-CN" sz="18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1831F36-CCDF-8C60-C93D-CFF3CFBC2FB0}"/>
              </a:ext>
            </a:extLst>
          </p:cNvPr>
          <p:cNvGrpSpPr/>
          <p:nvPr/>
        </p:nvGrpSpPr>
        <p:grpSpPr>
          <a:xfrm>
            <a:off x="6111997" y="1533620"/>
            <a:ext cx="3688472" cy="4249846"/>
            <a:chOff x="6933809" y="1514540"/>
            <a:chExt cx="3688472" cy="424984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52254A8-038B-2BB8-DF4D-E0DEC960CE8E}"/>
                </a:ext>
              </a:extLst>
            </p:cNvPr>
            <p:cNvSpPr txBox="1"/>
            <p:nvPr/>
          </p:nvSpPr>
          <p:spPr>
            <a:xfrm>
              <a:off x="6933809" y="1514540"/>
              <a:ext cx="3688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难点三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用户无感的自主配置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91EF53C-54F5-5F43-48D1-3B3F07215F01}"/>
                </a:ext>
              </a:extLst>
            </p:cNvPr>
            <p:cNvSpPr txBox="1"/>
            <p:nvPr/>
          </p:nvSpPr>
          <p:spPr>
            <a:xfrm>
              <a:off x="7185907" y="4476854"/>
              <a:ext cx="3184275" cy="1287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降低配置难度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主机自动配置连接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安全保障</a:t>
              </a:r>
              <a:endParaRPr lang="en-US" altLang="zh-CN" sz="1800" dirty="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AC7588F-6ED4-8CE5-B614-8AB6087D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3504" y="2648653"/>
              <a:ext cx="1531816" cy="1531816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CA0AE2C-2B2E-79A9-6281-DD43BB91BDA2}"/>
              </a:ext>
            </a:extLst>
          </p:cNvPr>
          <p:cNvGrpSpPr/>
          <p:nvPr/>
        </p:nvGrpSpPr>
        <p:grpSpPr>
          <a:xfrm>
            <a:off x="8496753" y="1533620"/>
            <a:ext cx="4211712" cy="3865117"/>
            <a:chOff x="1343039" y="1518993"/>
            <a:chExt cx="4211712" cy="386511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14D77EA-1B5C-A9D7-3D10-72B2AEE7EA6D}"/>
                </a:ext>
              </a:extLst>
            </p:cNvPr>
            <p:cNvSpPr txBox="1"/>
            <p:nvPr/>
          </p:nvSpPr>
          <p:spPr>
            <a:xfrm>
              <a:off x="1343039" y="1518993"/>
              <a:ext cx="4211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难点四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可扩展性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191E608-4A73-DAA1-69B1-DB02136B00AC}"/>
                </a:ext>
              </a:extLst>
            </p:cNvPr>
            <p:cNvSpPr txBox="1"/>
            <p:nvPr/>
          </p:nvSpPr>
          <p:spPr>
            <a:xfrm>
              <a:off x="1590675" y="4514577"/>
              <a:ext cx="3654428" cy="869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多键鼠支持</a:t>
              </a:r>
              <a:endParaRPr lang="en-US" altLang="zh-CN" sz="1800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更多的主机连接数量</a:t>
              </a:r>
              <a:endParaRPr lang="en-US" altLang="zh-CN" sz="1800" dirty="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E97AC5F-3C44-5B43-9AA9-92289DB04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58803" y="2411545"/>
              <a:ext cx="2006033" cy="2006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48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</p:spTree>
    <p:extLst>
      <p:ext uri="{BB962C8B-B14F-4D97-AF65-F5344CB8AC3E}">
        <p14:creationId xmlns:p14="http://schemas.microsoft.com/office/powerpoint/2010/main" val="338783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4CAF5-12D0-0E0E-F048-1FE1D82B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756C9FD-81A7-67E4-9BB1-654BF73C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软件功能框架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33F49C0-EF33-58CD-B742-C96795BC2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F95155-AD28-AC83-4E93-805691E0F351}"/>
              </a:ext>
            </a:extLst>
          </p:cNvPr>
          <p:cNvGrpSpPr/>
          <p:nvPr/>
        </p:nvGrpSpPr>
        <p:grpSpPr>
          <a:xfrm>
            <a:off x="386498" y="1116910"/>
            <a:ext cx="8371003" cy="5374543"/>
            <a:chOff x="902759" y="965534"/>
            <a:chExt cx="7943231" cy="51595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F791C3-A49B-88F4-A85F-47E123A4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759" y="965534"/>
              <a:ext cx="7943231" cy="5159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0BD8E0D-54AF-A1ED-B557-9D737D8ED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5349" y="1982488"/>
              <a:ext cx="481111" cy="47513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575AFDD-CE47-6D7F-6145-BF9D75D6E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3351" y="1907501"/>
              <a:ext cx="625108" cy="62510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BC2A30C-FF56-E4BE-5625-6259C1CF8E74}"/>
              </a:ext>
            </a:extLst>
          </p:cNvPr>
          <p:cNvSpPr txBox="1"/>
          <p:nvPr/>
        </p:nvSpPr>
        <p:spPr>
          <a:xfrm>
            <a:off x="9258299" y="1710267"/>
            <a:ext cx="2396067" cy="280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网络通信模块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设备控制模块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网络通信模块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线程管理模块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存储模块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GUI</a:t>
            </a:r>
            <a:r>
              <a:rPr lang="zh-CN" altLang="en-US" sz="2000" dirty="0"/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75029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87F7B-8181-1CB7-CE0E-C6C7B2E4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C284BE-0F5C-D6C9-17E0-3AA31AAFC7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5209" y="6091695"/>
            <a:ext cx="1396551" cy="333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24A59E9-C0E2-8E92-306E-D4F22851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D0F532-846B-472E-750A-E83616BB1AD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9" y="1136951"/>
            <a:ext cx="3698239" cy="2538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D15183-5D7A-CDC5-78D5-0E7C2FCAFE1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8" y="3675052"/>
            <a:ext cx="3698240" cy="256810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BE3E8878-BDB5-CBFA-6CAD-1CECD4A5C734}"/>
              </a:ext>
            </a:extLst>
          </p:cNvPr>
          <p:cNvSpPr txBox="1">
            <a:spLocks/>
          </p:cNvSpPr>
          <p:nvPr/>
        </p:nvSpPr>
        <p:spPr>
          <a:xfrm>
            <a:off x="7010849" y="3095624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EAF3EB85-DECD-EE53-15A0-A49368927E10}"/>
              </a:ext>
            </a:extLst>
          </p:cNvPr>
          <p:cNvSpPr txBox="1">
            <a:spLocks/>
          </p:cNvSpPr>
          <p:nvPr/>
        </p:nvSpPr>
        <p:spPr>
          <a:xfrm>
            <a:off x="7010849" y="5721049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6FF412-1A08-3582-A80D-0761B6C882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3" y="1230696"/>
            <a:ext cx="3280827" cy="47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EC53-3DCC-61DB-A12E-8D18E8AD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26F5D7-D335-EACE-9F5D-E6BACDD3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系统安全保障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40E95B-9EA0-5AA3-0FA1-8C298E6EDD05}"/>
              </a:ext>
            </a:extLst>
          </p:cNvPr>
          <p:cNvSpPr txBox="1"/>
          <p:nvPr/>
        </p:nvSpPr>
        <p:spPr>
          <a:xfrm>
            <a:off x="5729040" y="1357398"/>
            <a:ext cx="6126031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公私钥机制保障系统安全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74B15E-BBAC-A052-7C69-A0E2D0055B28}"/>
              </a:ext>
            </a:extLst>
          </p:cNvPr>
          <p:cNvGrpSpPr/>
          <p:nvPr/>
        </p:nvGrpSpPr>
        <p:grpSpPr>
          <a:xfrm>
            <a:off x="425520" y="4057677"/>
            <a:ext cx="5524099" cy="2402817"/>
            <a:chOff x="6492240" y="4038623"/>
            <a:chExt cx="5524099" cy="240281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27A1568-0DD8-BA95-2784-14C1E943E125}"/>
                </a:ext>
              </a:extLst>
            </p:cNvPr>
            <p:cNvGrpSpPr/>
            <p:nvPr/>
          </p:nvGrpSpPr>
          <p:grpSpPr>
            <a:xfrm>
              <a:off x="6492240" y="4038623"/>
              <a:ext cx="5303520" cy="2402817"/>
              <a:chOff x="6492240" y="4038623"/>
              <a:chExt cx="5303520" cy="240281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AA2BBAE-59E0-B293-D0C1-ACEAB7FB9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64959" y="4052563"/>
                <a:ext cx="4406763" cy="2333631"/>
              </a:xfrm>
              <a:prstGeom prst="rect">
                <a:avLst/>
              </a:prstGeom>
            </p:spPr>
          </p:pic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FA618878-BD41-12DF-C7A4-A455637BCF3A}"/>
                  </a:ext>
                </a:extLst>
              </p:cNvPr>
              <p:cNvSpPr/>
              <p:nvPr/>
            </p:nvSpPr>
            <p:spPr>
              <a:xfrm>
                <a:off x="6492240" y="4038623"/>
                <a:ext cx="5303520" cy="240281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67152A-301D-285A-BB86-F3646F9BC5B8}"/>
                </a:ext>
              </a:extLst>
            </p:cNvPr>
            <p:cNvSpPr txBox="1"/>
            <p:nvPr/>
          </p:nvSpPr>
          <p:spPr>
            <a:xfrm>
              <a:off x="10048240" y="6050242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数据签名加密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851B5A-D792-01E8-4718-09469A7378D6}"/>
              </a:ext>
            </a:extLst>
          </p:cNvPr>
          <p:cNvGrpSpPr/>
          <p:nvPr/>
        </p:nvGrpSpPr>
        <p:grpSpPr>
          <a:xfrm>
            <a:off x="7457196" y="2776860"/>
            <a:ext cx="4455160" cy="3683634"/>
            <a:chOff x="431800" y="2702560"/>
            <a:chExt cx="4455160" cy="36836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D577A1F-2EB2-238B-CA2C-724DFA6A1439}"/>
                </a:ext>
              </a:extLst>
            </p:cNvPr>
            <p:cNvGrpSpPr/>
            <p:nvPr/>
          </p:nvGrpSpPr>
          <p:grpSpPr>
            <a:xfrm>
              <a:off x="431800" y="2702560"/>
              <a:ext cx="4455160" cy="3683634"/>
              <a:chOff x="431800" y="2702560"/>
              <a:chExt cx="4455160" cy="3683634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4B1AD37-CA35-F639-CD46-129F2C26D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98006" y="2965278"/>
                <a:ext cx="3843855" cy="3269630"/>
              </a:xfrm>
              <a:prstGeom prst="rect">
                <a:avLst/>
              </a:prstGeom>
            </p:spPr>
          </p:pic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7AE7C592-59F4-31F4-94BE-181BB7C0CAD1}"/>
                  </a:ext>
                </a:extLst>
              </p:cNvPr>
              <p:cNvSpPr/>
              <p:nvPr/>
            </p:nvSpPr>
            <p:spPr>
              <a:xfrm>
                <a:off x="431800" y="2702560"/>
                <a:ext cx="4455160" cy="368363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139AA26-B095-71C5-0F36-A3C607B96C77}"/>
                </a:ext>
              </a:extLst>
            </p:cNvPr>
            <p:cNvSpPr txBox="1"/>
            <p:nvPr/>
          </p:nvSpPr>
          <p:spPr>
            <a:xfrm>
              <a:off x="1762262" y="6011147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剪切板加密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191628-76B2-9C12-B7EC-E00A8DEDC50D}"/>
              </a:ext>
            </a:extLst>
          </p:cNvPr>
          <p:cNvGrpSpPr/>
          <p:nvPr/>
        </p:nvGrpSpPr>
        <p:grpSpPr>
          <a:xfrm>
            <a:off x="408235" y="1118566"/>
            <a:ext cx="6720840" cy="2834640"/>
            <a:chOff x="5039360" y="1087120"/>
            <a:chExt cx="6720840" cy="283464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122FD85-A21B-B2AA-4C0C-FB2D3986AF04}"/>
                </a:ext>
              </a:extLst>
            </p:cNvPr>
            <p:cNvGrpSpPr/>
            <p:nvPr/>
          </p:nvGrpSpPr>
          <p:grpSpPr>
            <a:xfrm>
              <a:off x="5039360" y="1087120"/>
              <a:ext cx="6720840" cy="2834640"/>
              <a:chOff x="5039360" y="1087120"/>
              <a:chExt cx="6720840" cy="283464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1BF2577-0CF5-AB4D-89C1-EF001C4DD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056645" y="1198903"/>
                <a:ext cx="6193509" cy="2604089"/>
              </a:xfrm>
              <a:prstGeom prst="rect">
                <a:avLst/>
              </a:prstGeom>
            </p:spPr>
          </p:pic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A1F0DBB7-FDC5-C34F-7D53-CB0200ED7E6A}"/>
                  </a:ext>
                </a:extLst>
              </p:cNvPr>
              <p:cNvSpPr/>
              <p:nvPr/>
            </p:nvSpPr>
            <p:spPr>
              <a:xfrm>
                <a:off x="5039360" y="1087120"/>
                <a:ext cx="6720840" cy="28346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6BA109A-513A-850C-0A5B-C90960DBFE23}"/>
                </a:ext>
              </a:extLst>
            </p:cNvPr>
            <p:cNvSpPr txBox="1"/>
            <p:nvPr/>
          </p:nvSpPr>
          <p:spPr>
            <a:xfrm>
              <a:off x="5153166" y="3312468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主机准入机制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F316E1B-CB8C-2E6F-1992-E02DA2CD0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312" y="1130624"/>
            <a:ext cx="1514877" cy="15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CDFD8-8D7A-A37E-4D72-2D30B7D4A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907EA29-DB52-F3A8-BC14-ED8135652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用户交互设计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C897CC-0A80-70DA-E286-EA85CB26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" y="1613997"/>
            <a:ext cx="3054004" cy="18671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4C77FDB-C2F2-987A-AA1D-1D75372DE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889" y="1988069"/>
            <a:ext cx="4042511" cy="34137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17FE27A-11F0-8B19-B88D-2985F6DC77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27" y="3584811"/>
            <a:ext cx="3292509" cy="288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2040E99-EEC4-7696-F4D6-AD7EFC84A8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718" y="2055941"/>
            <a:ext cx="3336840" cy="3278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909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8384ED-FE82-03EA-5644-BE1D52468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27868214"/>
              </p:ext>
            </p:extLst>
          </p:nvPr>
        </p:nvGraphicFramePr>
        <p:xfrm>
          <a:off x="4916752" y="1393003"/>
          <a:ext cx="6473295" cy="43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162">
                  <a:extLst>
                    <a:ext uri="{9D8B030D-6E8A-4147-A177-3AD203B41FA5}">
                      <a16:colId xmlns:a16="http://schemas.microsoft.com/office/drawing/2014/main" val="582071861"/>
                    </a:ext>
                  </a:extLst>
                </a:gridCol>
                <a:gridCol w="4919133">
                  <a:extLst>
                    <a:ext uri="{9D8B030D-6E8A-4147-A177-3AD203B41FA5}">
                      <a16:colId xmlns:a16="http://schemas.microsoft.com/office/drawing/2014/main" val="142517548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第三方模块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使用说明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914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PyQT5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界面开发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5674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qt-material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提升界面美观度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2700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pynput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监听控制键鼠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0203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uinput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环境下模拟输入事件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321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evdev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环境下读取输入事件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219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zeroconf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服务注册服务发现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1176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rsa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公私钥加密认证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6281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screeninfo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用于获取多显示器的配置信息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8016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pillow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图片生成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29131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技术栈与调用库</a:t>
            </a:r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2193E1E3-12C0-F683-FFDD-7B3703D2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90" y="4193517"/>
            <a:ext cx="3341274" cy="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· GitHub">
            <a:extLst>
              <a:ext uri="{FF2B5EF4-FFF2-40B4-BE49-F238E27FC236}">
                <a16:creationId xmlns:a16="http://schemas.microsoft.com/office/drawing/2014/main" id="{B96CB5A5-E94F-CD3E-FB54-0BEC6E6B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55" y="2192264"/>
            <a:ext cx="1393932" cy="13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AAD96-8D88-7257-8584-53FA5C2E623D}"/>
              </a:ext>
            </a:extLst>
          </p:cNvPr>
          <p:cNvSpPr txBox="1">
            <a:spLocks/>
          </p:cNvSpPr>
          <p:nvPr/>
        </p:nvSpPr>
        <p:spPr>
          <a:xfrm>
            <a:off x="4460572" y="1144525"/>
            <a:ext cx="3635062" cy="887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亮点①：跨平台性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353CAC4-9538-6775-3C5A-3033A815DD27}"/>
              </a:ext>
            </a:extLst>
          </p:cNvPr>
          <p:cNvGrpSpPr/>
          <p:nvPr/>
        </p:nvGrpSpPr>
        <p:grpSpPr>
          <a:xfrm>
            <a:off x="251358" y="5063333"/>
            <a:ext cx="11814073" cy="1040177"/>
            <a:chOff x="251358" y="5378293"/>
            <a:chExt cx="11814073" cy="104017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8C05228-895B-F2BF-EA5C-9198E7005CE2}"/>
                </a:ext>
              </a:extLst>
            </p:cNvPr>
            <p:cNvSpPr/>
            <p:nvPr/>
          </p:nvSpPr>
          <p:spPr>
            <a:xfrm>
              <a:off x="825285" y="5463695"/>
              <a:ext cx="11240146" cy="954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89AF24-47DC-CD92-D7C3-5CD808535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3015" y="5571455"/>
              <a:ext cx="764526" cy="7645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8B74ACA-CF60-B164-99D3-568192760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2585" y="5525041"/>
              <a:ext cx="848855" cy="84885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855AF13-8444-75C4-C995-A4AC4AA33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153" y="5609891"/>
              <a:ext cx="689857" cy="689857"/>
            </a:xfrm>
            <a:prstGeom prst="rect">
              <a:avLst/>
            </a:prstGeom>
          </p:spPr>
        </p:pic>
        <p:pic>
          <p:nvPicPr>
            <p:cNvPr id="1026" name="Picture 2" descr="openKylin（开放麒麟）">
              <a:extLst>
                <a:ext uri="{FF2B5EF4-FFF2-40B4-BE49-F238E27FC236}">
                  <a16:creationId xmlns:a16="http://schemas.microsoft.com/office/drawing/2014/main" id="{2F2FB068-1BD4-D33F-E45C-C96194687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381" y="5654341"/>
              <a:ext cx="2158795" cy="56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2D4784C-7729-BEEB-908F-D8BF08552F58}"/>
                </a:ext>
              </a:extLst>
            </p:cNvPr>
            <p:cNvSpPr txBox="1"/>
            <p:nvPr/>
          </p:nvSpPr>
          <p:spPr>
            <a:xfrm>
              <a:off x="251358" y="5378293"/>
              <a:ext cx="6096646" cy="824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  <a:spcBef>
                  <a:spcPts val="500"/>
                </a:spcBef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Python3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QT 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03EE34C-5117-D26C-42D3-CD0E9BE5B2A4}"/>
              </a:ext>
            </a:extLst>
          </p:cNvPr>
          <p:cNvGrpSpPr/>
          <p:nvPr/>
        </p:nvGrpSpPr>
        <p:grpSpPr>
          <a:xfrm>
            <a:off x="278451" y="2357964"/>
            <a:ext cx="11786980" cy="1086858"/>
            <a:chOff x="278451" y="3236804"/>
            <a:chExt cx="11928168" cy="108685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4BAEEE1-809B-81E4-0265-AC33EDD878B0}"/>
                </a:ext>
              </a:extLst>
            </p:cNvPr>
            <p:cNvSpPr/>
            <p:nvPr/>
          </p:nvSpPr>
          <p:spPr>
            <a:xfrm>
              <a:off x="825285" y="3299134"/>
              <a:ext cx="11381334" cy="1024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6" descr="Wayland logo">
              <a:extLst>
                <a:ext uri="{FF2B5EF4-FFF2-40B4-BE49-F238E27FC236}">
                  <a16:creationId xmlns:a16="http://schemas.microsoft.com/office/drawing/2014/main" id="{F3816344-1A8D-77B6-6B2E-51D7C9C68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6091" y="3236804"/>
              <a:ext cx="846772" cy="1085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08358BE-38CA-3578-5459-7DC1AFE0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558" y="3552204"/>
              <a:ext cx="2471103" cy="52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E9F81A9-210A-1DD1-3CDC-2165CFCBB239}"/>
                </a:ext>
              </a:extLst>
            </p:cNvPr>
            <p:cNvSpPr txBox="1"/>
            <p:nvPr/>
          </p:nvSpPr>
          <p:spPr>
            <a:xfrm>
              <a:off x="278451" y="3254912"/>
              <a:ext cx="6096646" cy="824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  <a:spcBef>
                  <a:spcPts val="500"/>
                </a:spcBef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evdev&amp;uinput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适配</a:t>
              </a:r>
              <a:r>
                <a:rPr lang="en-US" altLang="zh-CN"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wayland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A08069-A5CC-8E89-5115-72C3A5BEF016}"/>
              </a:ext>
            </a:extLst>
          </p:cNvPr>
          <p:cNvGrpSpPr/>
          <p:nvPr/>
        </p:nvGrpSpPr>
        <p:grpSpPr>
          <a:xfrm>
            <a:off x="263960" y="3699931"/>
            <a:ext cx="11801471" cy="1104322"/>
            <a:chOff x="263960" y="4273971"/>
            <a:chExt cx="11801471" cy="11043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D6890C3-F579-5EFC-DB65-D16038AB426D}"/>
                </a:ext>
              </a:extLst>
            </p:cNvPr>
            <p:cNvSpPr/>
            <p:nvPr/>
          </p:nvSpPr>
          <p:spPr>
            <a:xfrm>
              <a:off x="825285" y="4353765"/>
              <a:ext cx="11240146" cy="1024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3F25CEB-3B5B-92FD-C0F3-0C93D207B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78103" y="4403623"/>
              <a:ext cx="875398" cy="87104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37B01F8-E211-436B-F1F8-D70991FA9C3C}"/>
                </a:ext>
              </a:extLst>
            </p:cNvPr>
            <p:cNvSpPr txBox="1"/>
            <p:nvPr/>
          </p:nvSpPr>
          <p:spPr>
            <a:xfrm>
              <a:off x="263960" y="4273971"/>
              <a:ext cx="6096646" cy="824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  <a:spcBef>
                  <a:spcPts val="500"/>
                </a:spcBef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键盘编码映射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104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键位支持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607672EA-0F8D-7EDB-801B-73DA3C618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1641" y="3817297"/>
            <a:ext cx="1024528" cy="10245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13CD51D-A375-2EE8-50E7-94B7B52EBB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4309" y="3978820"/>
            <a:ext cx="701482" cy="7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51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D380E-3A72-4310-C528-C8C532113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C1F9AFA-F358-326B-0A19-E603CFEE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80479DA1-3AD5-9A58-D07F-CD829E28E0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435" y="1125046"/>
            <a:ext cx="5025434" cy="964100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亮点②：多维度性能调优</a:t>
            </a:r>
          </a:p>
          <a:p>
            <a:pPr marL="457200" lvl="1" indent="0" algn="ctr">
              <a:lnSpc>
                <a:spcPct val="200000"/>
              </a:lnSpc>
              <a:buNone/>
            </a:pP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2ACB7FF-CB0A-D201-9981-C7079429C16F}"/>
              </a:ext>
            </a:extLst>
          </p:cNvPr>
          <p:cNvSpPr txBox="1"/>
          <p:nvPr/>
        </p:nvSpPr>
        <p:spPr>
          <a:xfrm>
            <a:off x="733834" y="2075575"/>
            <a:ext cx="4097246" cy="425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网络传输调优</a:t>
            </a:r>
            <a:endParaRPr lang="en-US" altLang="zh-CN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消息队列模型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合理的协议选型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动态传输粒度优化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设备</a:t>
            </a:r>
            <a:r>
              <a:rPr lang="en-US" altLang="zh-CN" sz="2800" dirty="0"/>
              <a:t>I/O</a:t>
            </a:r>
            <a:r>
              <a:rPr lang="zh-CN" altLang="en-US" sz="2800" dirty="0"/>
              <a:t>处理优化</a:t>
            </a:r>
            <a:endParaRPr lang="en-US" altLang="zh-CN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异步事件监听</a:t>
            </a:r>
            <a:r>
              <a:rPr lang="en-US" altLang="zh-CN" sz="2000" dirty="0"/>
              <a:t>&amp;</a:t>
            </a:r>
            <a:r>
              <a:rPr lang="zh-CN" altLang="en-US" sz="2000" dirty="0"/>
              <a:t>处理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批量事件处理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4C8BA0-2B14-D5A9-0A1C-2C8770EEB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7"/>
          <a:stretch/>
        </p:blipFill>
        <p:spPr bwMode="auto">
          <a:xfrm>
            <a:off x="5966191" y="1650834"/>
            <a:ext cx="3101609" cy="199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FFD10C-8886-19A1-2438-9886E8C0D2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859305"/>
            <a:ext cx="3335289" cy="24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5012" y="1175510"/>
            <a:ext cx="5025434" cy="964100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亮点③：安全的自主化配置协议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19538A-0A0C-17B8-5DB2-2FEB6FE31AF0}"/>
              </a:ext>
            </a:extLst>
          </p:cNvPr>
          <p:cNvGrpSpPr/>
          <p:nvPr/>
        </p:nvGrpSpPr>
        <p:grpSpPr>
          <a:xfrm>
            <a:off x="1666267" y="2301962"/>
            <a:ext cx="2524568" cy="1169621"/>
            <a:chOff x="7761467" y="2994368"/>
            <a:chExt cx="2165196" cy="91689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1D7DF66-1513-903F-F85F-56F265CB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9768" y="3093437"/>
              <a:ext cx="916895" cy="7836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1A662BE-5C71-9438-BA27-826F9B8C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1467" y="2994368"/>
              <a:ext cx="916896" cy="916896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97700EE-A707-D6ED-1C49-B20A9A234EA7}"/>
              </a:ext>
            </a:extLst>
          </p:cNvPr>
          <p:cNvGrpSpPr/>
          <p:nvPr/>
        </p:nvGrpSpPr>
        <p:grpSpPr>
          <a:xfrm>
            <a:off x="7247813" y="1318818"/>
            <a:ext cx="3132324" cy="2138265"/>
            <a:chOff x="7915654" y="4144373"/>
            <a:chExt cx="3132324" cy="21382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04AB30B-1F5B-A278-DC41-F8668AAF8A44}"/>
                </a:ext>
              </a:extLst>
            </p:cNvPr>
            <p:cNvSpPr txBox="1"/>
            <p:nvPr/>
          </p:nvSpPr>
          <p:spPr>
            <a:xfrm>
              <a:off x="7915654" y="4144373"/>
              <a:ext cx="3132324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150000"/>
                </a:lnSpc>
              </a:pP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A37904-4012-F660-B7C9-962BF183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5436" y="5113017"/>
              <a:ext cx="1169621" cy="116962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8336D0E-31E6-6819-7A13-7600B48F8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05887" y="5098517"/>
              <a:ext cx="1169621" cy="1169621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31CB81B-1536-F502-895E-B5352FCE3953}"/>
              </a:ext>
            </a:extLst>
          </p:cNvPr>
          <p:cNvSpPr txBox="1"/>
          <p:nvPr/>
        </p:nvSpPr>
        <p:spPr>
          <a:xfrm>
            <a:off x="1310644" y="3760857"/>
            <a:ext cx="2966527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自动主机注册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自动主机发现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心跳保活机制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桌面通知机制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公私钥验证加密机制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256C62-A18F-3834-850C-CA05104EDD7C}"/>
              </a:ext>
            </a:extLst>
          </p:cNvPr>
          <p:cNvSpPr txBox="1"/>
          <p:nvPr/>
        </p:nvSpPr>
        <p:spPr>
          <a:xfrm>
            <a:off x="7955738" y="3846654"/>
            <a:ext cx="2364615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点对点连接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多线程模型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线程池机制优化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多路</a:t>
            </a:r>
            <a:r>
              <a:rPr lang="en-US" altLang="zh-CN" dirty="0"/>
              <a:t>IO</a:t>
            </a:r>
            <a:r>
              <a:rPr lang="zh-CN" altLang="en-US" dirty="0"/>
              <a:t>复用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44FC32F-35CD-F415-52C3-FF741310BC9E}"/>
              </a:ext>
            </a:extLst>
          </p:cNvPr>
          <p:cNvSpPr txBox="1">
            <a:spLocks/>
          </p:cNvSpPr>
          <p:nvPr/>
        </p:nvSpPr>
        <p:spPr>
          <a:xfrm>
            <a:off x="5992876" y="1165469"/>
            <a:ext cx="5025434" cy="964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亮点④：无上限的主机连接数量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5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CF4EE6-0A9E-87AB-E709-6CDA58F2DD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90708" y="6409462"/>
            <a:ext cx="1789258" cy="4065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880E1-E692-EC3A-C96A-5E75909B7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08" y="2070847"/>
            <a:ext cx="6164837" cy="31807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1E420F-FD64-3C8A-3F51-82BBB0212B2B}"/>
              </a:ext>
            </a:extLst>
          </p:cNvPr>
          <p:cNvSpPr txBox="1"/>
          <p:nvPr/>
        </p:nvSpPr>
        <p:spPr>
          <a:xfrm>
            <a:off x="828040" y="1793240"/>
            <a:ext cx="4135120" cy="389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四台设备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openKylin</a:t>
            </a:r>
            <a:r>
              <a:rPr lang="en-US" altLang="zh-CN" sz="2400" b="1" dirty="0"/>
              <a:t> 2.0(</a:t>
            </a:r>
            <a:r>
              <a:rPr lang="zh-CN" altLang="en-US" sz="2400" b="1" dirty="0"/>
              <a:t>主控</a:t>
            </a:r>
            <a:r>
              <a:rPr lang="en-US" altLang="zh-CN" sz="2400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Debian 12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Windows 11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MacOS 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局域网连接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主控连接一套键鼠</a:t>
            </a:r>
          </a:p>
        </p:txBody>
      </p:sp>
    </p:spTree>
    <p:extLst>
      <p:ext uri="{BB962C8B-B14F-4D97-AF65-F5344CB8AC3E}">
        <p14:creationId xmlns:p14="http://schemas.microsoft.com/office/powerpoint/2010/main" val="390933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216774-D156-CD9B-2998-5D60271EED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91677742"/>
              </p:ext>
            </p:extLst>
          </p:nvPr>
        </p:nvGraphicFramePr>
        <p:xfrm>
          <a:off x="528955" y="1202374"/>
          <a:ext cx="4886325" cy="3657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测试项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286998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鼠标共享测试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鼠标衔接测试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鼠标滚轮测试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鼠标移动测试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鼠标单击测试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鼠标双击测试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鼠标拖动测试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键盘共享测试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键盘单一响应测试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4034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键盘单击测试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78302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键盘长按测试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1960"/>
                  </a:ext>
                </a:extLst>
              </a:tr>
              <a:tr h="43049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跨系统编码映射测试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48374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键盘快捷键测试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753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项目测试结果说明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B7A63911-E3F0-6BED-BC20-F5F6D9251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487555"/>
              </p:ext>
            </p:extLst>
          </p:nvPr>
        </p:nvGraphicFramePr>
        <p:xfrm>
          <a:off x="5651629" y="1202374"/>
          <a:ext cx="4886325" cy="4436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测试项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剪切板控制测试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主控机共享测试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00B050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被控机共享测试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剪切板重复更新测试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文件共享模块测试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主控机共享测试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175079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被控机共享测试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018483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兼容性测试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</a:rPr>
                        <a:t>openKylin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(Wayland)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Windows11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Dedian12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Ubuntu20.04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MacOS13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安全性测试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主机伪造测试</a:t>
                      </a:r>
                    </a:p>
                  </a:txBody>
                  <a:tcPr marL="6350" marR="6350" marT="635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90095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数据篡改测试</a:t>
                      </a:r>
                    </a:p>
                  </a:txBody>
                  <a:tcPr marL="6350" marR="6350" marT="6350" marB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690864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性能测试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控制信号传输延迟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401891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鼠标共享回报率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253Hz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715347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9A40F82-AC17-606B-E4AD-901401456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71817"/>
              </p:ext>
            </p:extLst>
          </p:nvPr>
        </p:nvGraphicFramePr>
        <p:xfrm>
          <a:off x="528954" y="4859962"/>
          <a:ext cx="4886325" cy="1496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53515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08701339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2640586161"/>
                    </a:ext>
                  </a:extLst>
                </a:gridCol>
              </a:tblGrid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屏幕管理测试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屏幕位置调整测试</a:t>
                      </a:r>
                    </a:p>
                  </a:txBody>
                  <a:tcPr marL="6350" marR="6350" marT="635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00B050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618895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屏幕位置识别测试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4475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设备状态更新测试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66970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自动配置测试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新设备请求测试</a:t>
                      </a:r>
                    </a:p>
                  </a:txBody>
                  <a:tcPr marL="6350" marR="6350" marT="635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328190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设备加入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&amp;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离线测试</a:t>
                      </a:r>
                    </a:p>
                  </a:txBody>
                  <a:tcPr marL="6350" marR="6350" marT="635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172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作品演示播放</a:t>
            </a:r>
          </a:p>
        </p:txBody>
      </p:sp>
      <p:pic>
        <p:nvPicPr>
          <p:cNvPr id="8" name="MobiNetS项目演示视频">
            <a:hlinkClick r:id="" action="ppaction://media"/>
            <a:extLst>
              <a:ext uri="{FF2B5EF4-FFF2-40B4-BE49-F238E27FC236}">
                <a16:creationId xmlns:a16="http://schemas.microsoft.com/office/drawing/2014/main" id="{CDA3DF35-9E79-F948-5731-937AB7CCA6F0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7804" y="1134230"/>
            <a:ext cx="8736391" cy="491453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8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A6232-8883-6858-50B6-C0278D52562C}"/>
              </a:ext>
            </a:extLst>
          </p:cNvPr>
          <p:cNvSpPr txBox="1"/>
          <p:nvPr/>
        </p:nvSpPr>
        <p:spPr>
          <a:xfrm>
            <a:off x="4334219" y="2986000"/>
            <a:ext cx="36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FE4A17-5B80-5A4F-E489-6B06276AF96D}"/>
              </a:ext>
            </a:extLst>
          </p:cNvPr>
          <p:cNvSpPr txBox="1"/>
          <p:nvPr/>
        </p:nvSpPr>
        <p:spPr>
          <a:xfrm>
            <a:off x="2761026" y="5512423"/>
            <a:ext cx="700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欢迎各位评委老师批评指正</a:t>
            </a:r>
            <a:endParaRPr lang="zh-CN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322DB1-353B-3E8B-1880-DAA49566B1A0}"/>
              </a:ext>
            </a:extLst>
          </p:cNvPr>
          <p:cNvSpPr txBox="1"/>
          <p:nvPr/>
        </p:nvSpPr>
        <p:spPr>
          <a:xfrm>
            <a:off x="8766682" y="2242573"/>
            <a:ext cx="2309255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200000"/>
              </a:lnSpc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D05E11-7225-8D86-D9AF-C2F696CDE00C}"/>
              </a:ext>
            </a:extLst>
          </p:cNvPr>
          <p:cNvSpPr txBox="1"/>
          <p:nvPr/>
        </p:nvSpPr>
        <p:spPr>
          <a:xfrm>
            <a:off x="9228056" y="3044601"/>
            <a:ext cx="263974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无上限的主机连接数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多键鼠连接支持</a:t>
            </a:r>
            <a:endParaRPr kumimoji="1" lang="en-US" altLang="zh-CN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E700129-A9AA-4DD7-0DCF-1DFEB6816511}"/>
              </a:ext>
            </a:extLst>
          </p:cNvPr>
          <p:cNvGrpSpPr/>
          <p:nvPr/>
        </p:nvGrpSpPr>
        <p:grpSpPr>
          <a:xfrm>
            <a:off x="-1600752" y="1461178"/>
            <a:ext cx="6096000" cy="2861855"/>
            <a:chOff x="-1405199" y="1471328"/>
            <a:chExt cx="6096000" cy="286185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3538172-D9FB-58D0-1FED-FC8F84E8422D}"/>
                </a:ext>
              </a:extLst>
            </p:cNvPr>
            <p:cNvSpPr txBox="1"/>
            <p:nvPr/>
          </p:nvSpPr>
          <p:spPr>
            <a:xfrm>
              <a:off x="623443" y="3048151"/>
              <a:ext cx="3563683" cy="128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跨平台支持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多系统无缝衔接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en-US" altLang="zh-CN" b="1" dirty="0"/>
                <a:t>Wayland</a:t>
              </a:r>
              <a:r>
                <a:rPr kumimoji="1" lang="zh-CN" altLang="en-US" b="1" dirty="0"/>
                <a:t>协议适配</a:t>
              </a:r>
              <a:endParaRPr kumimoji="1" lang="en-US" altLang="zh-CN" b="1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C718582-0CB7-C065-1A65-985431741C64}"/>
                </a:ext>
              </a:extLst>
            </p:cNvPr>
            <p:cNvSpPr txBox="1"/>
            <p:nvPr/>
          </p:nvSpPr>
          <p:spPr>
            <a:xfrm>
              <a:off x="-1405199" y="2512483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跨平台性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6CB5FDCC-26E7-3F15-958F-B2D0EB327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99" y="1471328"/>
              <a:ext cx="1323943" cy="88262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DE568E-569E-3CAD-7DBB-09A2F53C8948}"/>
              </a:ext>
            </a:extLst>
          </p:cNvPr>
          <p:cNvGrpSpPr/>
          <p:nvPr/>
        </p:nvGrpSpPr>
        <p:grpSpPr>
          <a:xfrm>
            <a:off x="893522" y="1349957"/>
            <a:ext cx="6096000" cy="3043416"/>
            <a:chOff x="2867706" y="1285233"/>
            <a:chExt cx="6096000" cy="304341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6C26041-60DD-34FF-4D79-6456C819FE07}"/>
                </a:ext>
              </a:extLst>
            </p:cNvPr>
            <p:cNvSpPr txBox="1"/>
            <p:nvPr/>
          </p:nvSpPr>
          <p:spPr>
            <a:xfrm>
              <a:off x="2867706" y="2308433"/>
              <a:ext cx="6096000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1" indent="0" algn="ctr">
                <a:lnSpc>
                  <a:spcPct val="200000"/>
                </a:lnSpc>
                <a:buNone/>
              </a:pPr>
              <a:r>
                <a:rPr lang="zh-CN" altLang="en-US" sz="1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多维度性能调优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ABD15F-D9E2-B729-ED8C-BDDD3BEC6EBF}"/>
                </a:ext>
              </a:extLst>
            </p:cNvPr>
            <p:cNvSpPr txBox="1"/>
            <p:nvPr/>
          </p:nvSpPr>
          <p:spPr>
            <a:xfrm>
              <a:off x="5180184" y="3041117"/>
              <a:ext cx="3563683" cy="128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网络传输调优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设备</a:t>
              </a:r>
              <a:r>
                <a:rPr kumimoji="1" lang="en-US" altLang="zh-CN" b="1" dirty="0"/>
                <a:t>I/O</a:t>
              </a:r>
              <a:r>
                <a:rPr kumimoji="1" lang="zh-CN" altLang="en-US" b="1" dirty="0"/>
                <a:t>处理优化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鼠标移动粒度调整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11E0ADA-6846-4701-8818-FF96EE2D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3362" y="1285233"/>
              <a:ext cx="1118871" cy="1118871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E743C51-33CC-852D-9382-DE56F14C7751}"/>
              </a:ext>
            </a:extLst>
          </p:cNvPr>
          <p:cNvGrpSpPr/>
          <p:nvPr/>
        </p:nvGrpSpPr>
        <p:grpSpPr>
          <a:xfrm>
            <a:off x="5428624" y="1349957"/>
            <a:ext cx="3624559" cy="3795271"/>
            <a:chOff x="5104459" y="1373482"/>
            <a:chExt cx="3624559" cy="379527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8257EF3-13F5-6FBE-A490-8294D859D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35144" y="1373482"/>
              <a:ext cx="1069078" cy="99967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F44BFB9-B437-F496-F686-8408BEAEBB7B}"/>
                </a:ext>
              </a:extLst>
            </p:cNvPr>
            <p:cNvSpPr txBox="1"/>
            <p:nvPr/>
          </p:nvSpPr>
          <p:spPr>
            <a:xfrm>
              <a:off x="5104459" y="2360938"/>
              <a:ext cx="3000799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200000"/>
                </a:lnSpc>
              </a:pPr>
              <a:r>
                <a:rPr lang="zh-CN" altLang="en-US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安全的自主化配置协议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6C9309-7059-C846-55AC-E035EBCBF3F9}"/>
                </a:ext>
              </a:extLst>
            </p:cNvPr>
            <p:cNvSpPr txBox="1"/>
            <p:nvPr/>
          </p:nvSpPr>
          <p:spPr>
            <a:xfrm>
              <a:off x="5762491" y="3052725"/>
              <a:ext cx="2966527" cy="2116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自动主机注册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自动主机发现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心跳保活机制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桌面通知机制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公私钥验证加密机制</a:t>
              </a:r>
              <a:endParaRPr kumimoji="1" lang="en-US" altLang="zh-CN" b="1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8A0F9F1-2E02-C0E3-7ADF-8E16A9B2BF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45872" y="1203536"/>
            <a:ext cx="1169621" cy="11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7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请各位评委老师批评指正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76950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B9E37-A58C-80C0-74F0-D99373AE8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057DE6-6136-38A6-EB05-DE2784EF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24FBC06-3B18-7579-7341-6CE8C2FF4236}"/>
              </a:ext>
            </a:extLst>
          </p:cNvPr>
          <p:cNvGrpSpPr/>
          <p:nvPr/>
        </p:nvGrpSpPr>
        <p:grpSpPr>
          <a:xfrm>
            <a:off x="3143250" y="2103688"/>
            <a:ext cx="5880500" cy="3387108"/>
            <a:chOff x="3143250" y="2103688"/>
            <a:chExt cx="5880500" cy="338710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4CB6A1-015D-6F4D-ADFD-96CE770E2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43250" y="2103688"/>
              <a:ext cx="5566135" cy="338710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E58CA8-F718-FBE6-2AB7-7F34F01B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298825"/>
              <a:ext cx="436060" cy="4222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59EBA57-6D27-8B44-08FF-ED8ACE43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8375" y="3471862"/>
              <a:ext cx="436060" cy="4222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BA229CE-E82E-E665-7559-673DF179D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8100" y="3509970"/>
              <a:ext cx="436060" cy="42229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3C7BA91-E8B4-D0BF-C1EA-BBD5C409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4710" y="3527447"/>
              <a:ext cx="436060" cy="42229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7AD590A-1E40-7C14-832C-20712D20B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116" y="3230547"/>
              <a:ext cx="409847" cy="39690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6BCE61E-C44F-DD73-F533-FB9E0636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6957" y="3217854"/>
              <a:ext cx="436060" cy="42229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ADDAF6C-D57B-AF7D-F282-45C5E141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7690" y="3416307"/>
              <a:ext cx="436060" cy="42229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512BAAC-1FC5-7E79-E1C4-C8884B7A1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8910" y="3662369"/>
              <a:ext cx="492539" cy="47698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E4B759A-726A-C660-FADF-40FBC144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8448" y="3771117"/>
              <a:ext cx="332794" cy="32228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DB168A7-28A6-F4A6-53BF-A4F926044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5458" y="3897708"/>
              <a:ext cx="436060" cy="42229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D93E397-4AEB-861A-C9B6-957C0EA67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7061" y="2955925"/>
              <a:ext cx="436060" cy="422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5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1646C-FC0C-6ECF-7A17-A8304F64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39D5560-0FD8-8E49-F057-990335ED0CCC}"/>
              </a:ext>
            </a:extLst>
          </p:cNvPr>
          <p:cNvSpPr/>
          <p:nvPr/>
        </p:nvSpPr>
        <p:spPr>
          <a:xfrm>
            <a:off x="5847470" y="3794196"/>
            <a:ext cx="946562" cy="20998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8BB486-A643-116A-573C-763F61D3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0" t="4551" r="3841" b="6949"/>
          <a:stretch/>
        </p:blipFill>
        <p:spPr>
          <a:xfrm>
            <a:off x="7573433" y="2180166"/>
            <a:ext cx="4305300" cy="30691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F1882E-88DF-7713-1AE9-CD0DD02E6741}"/>
              </a:ext>
            </a:extLst>
          </p:cNvPr>
          <p:cNvSpPr txBox="1"/>
          <p:nvPr/>
        </p:nvSpPr>
        <p:spPr>
          <a:xfrm>
            <a:off x="1887749" y="5965792"/>
            <a:ext cx="9079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DeviceShare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跨平台、可扩展的</a:t>
            </a:r>
            <a:r>
              <a:rPr lang="zh-CN" altLang="en-US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主机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设备共享协同智能解决方案</a:t>
            </a:r>
            <a:endParaRPr lang="zh-CN" altLang="en-US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DC3097-962A-CB9C-4414-B304272DBEBA}"/>
              </a:ext>
            </a:extLst>
          </p:cNvPr>
          <p:cNvGrpSpPr/>
          <p:nvPr/>
        </p:nvGrpSpPr>
        <p:grpSpPr>
          <a:xfrm>
            <a:off x="36476" y="2021195"/>
            <a:ext cx="5880500" cy="3387108"/>
            <a:chOff x="3143250" y="2103688"/>
            <a:chExt cx="5880500" cy="338710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4F09990-2518-58D7-C919-70F11F8FA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43250" y="2103688"/>
              <a:ext cx="5566135" cy="33871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C29B2C7-E110-333A-37E7-E6A9C41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98825"/>
              <a:ext cx="436060" cy="4222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BA79BB-98C0-392F-C07C-C42B0D05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8375" y="3471862"/>
              <a:ext cx="436060" cy="42229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EB930B3-09DA-9627-1A7A-914FB1D3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8100" y="3509970"/>
              <a:ext cx="436060" cy="42229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42C7810-7263-0F6B-4416-175AE465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4710" y="3527447"/>
              <a:ext cx="436060" cy="42229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DADD78F-32BB-AD0D-1334-EBC5FF00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7116" y="3230547"/>
              <a:ext cx="409847" cy="39690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EEA0A96-07F2-17F2-275B-E190A170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6957" y="3217854"/>
              <a:ext cx="436060" cy="42229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700EC1D-41A0-DE7D-08E8-30E41AE1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7690" y="3416307"/>
              <a:ext cx="436060" cy="42229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3AF9A09-48EA-F2BC-FA98-6A9FE704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910" y="3662369"/>
              <a:ext cx="492539" cy="47698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C4C4F9C-C08A-031F-6536-A6413E5F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8448" y="3771117"/>
              <a:ext cx="332794" cy="32228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106FDFA-67F9-92F0-C406-29DFC887D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5458" y="3897708"/>
              <a:ext cx="436060" cy="42229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BA1EBCA-B52A-0880-B867-42EEC6A7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7061" y="2955925"/>
              <a:ext cx="436060" cy="422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52C08F8E-C139-623B-4425-D0A4701937E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80780031"/>
              </p:ext>
            </p:extLst>
          </p:nvPr>
        </p:nvGraphicFramePr>
        <p:xfrm>
          <a:off x="622088" y="1216251"/>
          <a:ext cx="11077154" cy="4833603"/>
        </p:xfrm>
        <a:graphic>
          <a:graphicData uri="http://schemas.openxmlformats.org/drawingml/2006/table">
            <a:tbl>
              <a:tblPr/>
              <a:tblGrid>
                <a:gridCol w="675160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555832">
                  <a:extLst>
                    <a:ext uri="{9D8B030D-6E8A-4147-A177-3AD203B41FA5}">
                      <a16:colId xmlns:a16="http://schemas.microsoft.com/office/drawing/2014/main" val="3618391133"/>
                    </a:ext>
                  </a:extLst>
                </a:gridCol>
                <a:gridCol w="8545680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300482">
                  <a:extLst>
                    <a:ext uri="{9D8B030D-6E8A-4147-A177-3AD203B41FA5}">
                      <a16:colId xmlns:a16="http://schemas.microsoft.com/office/drawing/2014/main" val="3801384408"/>
                    </a:ext>
                  </a:extLst>
                </a:gridCol>
              </a:tblGrid>
              <a:tr h="35266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赛</a:t>
                      </a:r>
                      <a:endParaRPr lang="en-US" altLang="zh-CN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题</a:t>
                      </a:r>
                      <a:endParaRPr lang="en-US" altLang="zh-CN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要</a:t>
                      </a:r>
                      <a:endParaRPr lang="en-US" altLang="zh-CN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支持一套键鼠控制至少两台主机（</a:t>
                      </a:r>
                      <a:r>
                        <a:rPr lang="zh-CN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大于等于</a:t>
                      </a:r>
                      <a:r>
                        <a:rPr lang="en-US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366687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鼠标可在多主机之间自由移动，键盘可跟随鼠标焦点所在的窗口做输入操作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3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多套主机在同一时刻仅有 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套设备实际响应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397789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提供配置主机之间相对位置的功能，鼠标移动范围及方向受相对位置限制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支持主机间剪切板功能共享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411527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仿宋_GB231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仿宋_GB231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仿宋_GB2312"/>
                          <a:ea typeface="微软雅黑" panose="020B0503020204020204" pitchFamily="34" charset="-122"/>
                        </a:rPr>
                        <a:t>支持文本文件、图片、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仿宋_GB2312"/>
                          <a:ea typeface="微软雅黑" panose="020B0503020204020204" pitchFamily="34" charset="-122"/>
                        </a:rPr>
                        <a:t>word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仿宋_GB2312"/>
                          <a:ea typeface="微软雅黑" panose="020B0503020204020204" pitchFamily="34" charset="-122"/>
                        </a:rPr>
                        <a:t>文档等文件主机间共享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35266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额</a:t>
                      </a:r>
                      <a:endParaRPr lang="en-US" altLang="zh-CN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外</a:t>
                      </a:r>
                      <a:endParaRPr lang="en-US" altLang="zh-CN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目</a:t>
                      </a:r>
                      <a:endParaRPr lang="en-US" altLang="zh-CN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多系统兼容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低延迟共享性能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开箱即用的自动化配置方案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424319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保障策略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33909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理论无上限的主机连接数量支持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61562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完整输入体验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340201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高效的用户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交互界面及配置菜单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3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38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A09A35-AD69-1719-CE6F-93EA65B7A8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29309370"/>
              </p:ext>
            </p:extLst>
          </p:nvPr>
        </p:nvGraphicFramePr>
        <p:xfrm>
          <a:off x="771063" y="1160545"/>
          <a:ext cx="9325954" cy="5184000"/>
        </p:xfrm>
        <a:graphic>
          <a:graphicData uri="http://schemas.openxmlformats.org/drawingml/2006/table">
            <a:tbl>
              <a:tblPr/>
              <a:tblGrid>
                <a:gridCol w="2530663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1739831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1522352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774431">
                  <a:extLst>
                    <a:ext uri="{9D8B030D-6E8A-4147-A177-3AD203B41FA5}">
                      <a16:colId xmlns:a16="http://schemas.microsoft.com/office/drawing/2014/main" val="2042090689"/>
                    </a:ext>
                  </a:extLst>
                </a:gridCol>
                <a:gridCol w="1758677">
                  <a:extLst>
                    <a:ext uri="{9D8B030D-6E8A-4147-A177-3AD203B41FA5}">
                      <a16:colId xmlns:a16="http://schemas.microsoft.com/office/drawing/2014/main" val="77335104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对比项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Synergy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无界鼠标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ShareMouse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DeviceShare</a:t>
                      </a:r>
                      <a:endParaRPr lang="en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Windows</a:t>
                      </a:r>
                      <a:r>
                        <a:rPr lang="zh-CN" altLang="en-US" dirty="0">
                          <a:effectLst/>
                        </a:rPr>
                        <a:t>支持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macOS</a:t>
                      </a:r>
                      <a:r>
                        <a:rPr lang="zh-CN" altLang="en-US" dirty="0">
                          <a:effectLst/>
                        </a:rPr>
                        <a:t>支持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Linux</a:t>
                      </a:r>
                      <a:r>
                        <a:rPr lang="zh-CN" altLang="en-US" dirty="0">
                          <a:effectLst/>
                        </a:rPr>
                        <a:t>支持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-US" altLang="zh-CN" b="1" dirty="0" err="1">
                          <a:effectLst/>
                        </a:rPr>
                        <a:t>openKylin</a:t>
                      </a:r>
                      <a:r>
                        <a:rPr lang="zh-CN" altLang="en-US" b="1" dirty="0">
                          <a:effectLst/>
                        </a:rPr>
                        <a:t>（</a:t>
                      </a:r>
                      <a:r>
                        <a:rPr lang="en" b="1" dirty="0">
                          <a:effectLst/>
                        </a:rPr>
                        <a:t>Wayland</a:t>
                      </a:r>
                      <a:r>
                        <a:rPr lang="zh-CN" altLang="en-US" b="1" dirty="0">
                          <a:effectLst/>
                        </a:rPr>
                        <a:t>）</a:t>
                      </a:r>
                      <a:endParaRPr lang="en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剪贴板共享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文件传输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1" dirty="0">
                          <a:effectLst/>
                        </a:rPr>
                        <a:t>主机最大连接数量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3/15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4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2/9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无限制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1" dirty="0">
                          <a:effectLst/>
                        </a:rPr>
                        <a:t>价格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effectLst/>
                        </a:rPr>
                        <a:t>$29 / $49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$29.95 / $49.95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开源免费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55163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较同类产品的优势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作品原创性情况说明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DAEBCFC-A7A3-2237-175F-0C91BF26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28271"/>
              </p:ext>
            </p:extLst>
          </p:nvPr>
        </p:nvGraphicFramePr>
        <p:xfrm>
          <a:off x="1716156" y="1234438"/>
          <a:ext cx="8759688" cy="48358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50896">
                  <a:extLst>
                    <a:ext uri="{9D8B030D-6E8A-4147-A177-3AD203B41FA5}">
                      <a16:colId xmlns:a16="http://schemas.microsoft.com/office/drawing/2014/main" val="1443424284"/>
                    </a:ext>
                  </a:extLst>
                </a:gridCol>
                <a:gridCol w="862720">
                  <a:extLst>
                    <a:ext uri="{9D8B030D-6E8A-4147-A177-3AD203B41FA5}">
                      <a16:colId xmlns:a16="http://schemas.microsoft.com/office/drawing/2014/main" val="2611573361"/>
                    </a:ext>
                  </a:extLst>
                </a:gridCol>
                <a:gridCol w="3396859">
                  <a:extLst>
                    <a:ext uri="{9D8B030D-6E8A-4147-A177-3AD203B41FA5}">
                      <a16:colId xmlns:a16="http://schemas.microsoft.com/office/drawing/2014/main" val="302896340"/>
                    </a:ext>
                  </a:extLst>
                </a:gridCol>
                <a:gridCol w="1008866">
                  <a:extLst>
                    <a:ext uri="{9D8B030D-6E8A-4147-A177-3AD203B41FA5}">
                      <a16:colId xmlns:a16="http://schemas.microsoft.com/office/drawing/2014/main" val="516160032"/>
                    </a:ext>
                  </a:extLst>
                </a:gridCol>
                <a:gridCol w="2240347">
                  <a:extLst>
                    <a:ext uri="{9D8B030D-6E8A-4147-A177-3AD203B41FA5}">
                      <a16:colId xmlns:a16="http://schemas.microsoft.com/office/drawing/2014/main" val="4097179412"/>
                    </a:ext>
                  </a:extLst>
                </a:gridCol>
              </a:tblGrid>
              <a:tr h="33583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版本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使用说明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引用方式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开源协议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2480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qt-material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2.14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用于优化界面风格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45395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pillow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9.5.0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图像处理库，用于</a:t>
                      </a:r>
                      <a:r>
                        <a:rPr lang="en-US" sz="1200" kern="100" dirty="0">
                          <a:effectLst/>
                        </a:rPr>
                        <a:t>GUI</a:t>
                      </a:r>
                      <a:r>
                        <a:rPr lang="zh-CN" sz="1200" kern="100" dirty="0">
                          <a:effectLst/>
                        </a:rPr>
                        <a:t>界面显示器示意图片渲染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BSD License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4540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PyQT5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5.15.11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用于搭建</a:t>
                      </a:r>
                      <a:r>
                        <a:rPr lang="en-US" sz="1200" kern="100" dirty="0">
                          <a:effectLst/>
                        </a:rPr>
                        <a:t>GUI</a:t>
                      </a:r>
                      <a:r>
                        <a:rPr lang="zh-CN" sz="1200" kern="100" dirty="0">
                          <a:effectLst/>
                        </a:rPr>
                        <a:t>界面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GPL v3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89411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pynput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1.7.7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用于鼠标控制及键盘控制模块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LGPLv3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49965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pyperclip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1.9.0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用于剪切板控制模块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05125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pyevdev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1.6.1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用于鼠标及键盘控制模块，读取</a:t>
                      </a:r>
                      <a:r>
                        <a:rPr lang="en-US" sz="1200" kern="100" dirty="0">
                          <a:effectLst/>
                        </a:rPr>
                        <a:t>/dev/input</a:t>
                      </a:r>
                      <a:r>
                        <a:rPr lang="zh-CN" sz="1200" kern="100" dirty="0">
                          <a:effectLst/>
                        </a:rPr>
                        <a:t>数据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1354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zeroconf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0.132.2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实现局域网内设备的自动发现和连接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LGPLv2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5587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netifaces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0.11.0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提供网络接口信息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79507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rsa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4.9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用于实现</a:t>
                      </a:r>
                      <a:r>
                        <a:rPr lang="en-US" sz="1200" kern="100">
                          <a:effectLst/>
                        </a:rPr>
                        <a:t>RSA</a:t>
                      </a:r>
                      <a:r>
                        <a:rPr lang="zh-CN" sz="1200" kern="100">
                          <a:effectLst/>
                        </a:rPr>
                        <a:t>公私钥加密和解密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Apache Software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874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screeninfo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0.8.1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提供屏幕分辨率和多显示器信息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010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98062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1168</Words>
  <Application>Microsoft Office PowerPoint</Application>
  <PresentationFormat>宽屏</PresentationFormat>
  <Paragraphs>398</Paragraphs>
  <Slides>26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仿宋_GB2312</vt:lpstr>
      <vt:lpstr>黑体</vt:lpstr>
      <vt:lpstr>微软雅黑</vt:lpstr>
      <vt:lpstr>Arial</vt:lpstr>
      <vt:lpstr>Times New Roman</vt:lpstr>
      <vt:lpstr>Wingdings</vt:lpstr>
      <vt:lpstr>Office 主题​​</vt:lpstr>
      <vt:lpstr>DeviceShare：基于openKylin的Hid-Input设备共享协议</vt:lpstr>
      <vt:lpstr>项目介绍</vt:lpstr>
      <vt:lpstr>PowerPoint 演示文稿</vt:lpstr>
      <vt:lpstr>1.1 设计背景</vt:lpstr>
      <vt:lpstr>1.1 设计背景</vt:lpstr>
      <vt:lpstr>1.2 设计目标</vt:lpstr>
      <vt:lpstr>1.3 较同类产品的优势</vt:lpstr>
      <vt:lpstr>1.4 作品原创性情况说明</vt:lpstr>
      <vt:lpstr>PowerPoint 演示文稿</vt:lpstr>
      <vt:lpstr>2.1 系统设计难点</vt:lpstr>
      <vt:lpstr>PowerPoint 演示文稿</vt:lpstr>
      <vt:lpstr>3.1 软件功能框架</vt:lpstr>
      <vt:lpstr>3.2 系统运行流程</vt:lpstr>
      <vt:lpstr>3.3 系统安全保障</vt:lpstr>
      <vt:lpstr>3.4 用户交互设计</vt:lpstr>
      <vt:lpstr>3.5 技术栈与调用库</vt:lpstr>
      <vt:lpstr>3.6 功能亮点</vt:lpstr>
      <vt:lpstr>3.6 功能亮点</vt:lpstr>
      <vt:lpstr>3.6 功能亮点</vt:lpstr>
      <vt:lpstr>PowerPoint 演示文稿</vt:lpstr>
      <vt:lpstr>4.1 项目测试环境</vt:lpstr>
      <vt:lpstr>4.2 项目测试结果说明</vt:lpstr>
      <vt:lpstr>PowerPoint 演示文稿</vt:lpstr>
      <vt:lpstr>5.1 作品演示播放</vt:lpstr>
      <vt:lpstr>总结</vt:lpstr>
      <vt:lpstr>请各位评委老师批评指正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浩天 马</cp:lastModifiedBy>
  <cp:revision>1605</cp:revision>
  <dcterms:created xsi:type="dcterms:W3CDTF">2024-08-05T03:21:55Z</dcterms:created>
  <dcterms:modified xsi:type="dcterms:W3CDTF">2024-10-12T14:42:45Z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